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 id="2147483718" r:id="rId2"/>
    <p:sldMasterId id="2147483720" r:id="rId3"/>
  </p:sldMasterIdLst>
  <p:notesMasterIdLst>
    <p:notesMasterId r:id="rId10"/>
  </p:notesMasterIdLst>
  <p:sldIdLst>
    <p:sldId id="711" r:id="rId4"/>
    <p:sldId id="771" r:id="rId5"/>
    <p:sldId id="712" r:id="rId6"/>
    <p:sldId id="773" r:id="rId7"/>
    <p:sldId id="772" r:id="rId8"/>
    <p:sldId id="77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2" autoAdjust="0"/>
    <p:restoredTop sz="94660"/>
  </p:normalViewPr>
  <p:slideViewPr>
    <p:cSldViewPr snapToGrid="0">
      <p:cViewPr varScale="1">
        <p:scale>
          <a:sx n="112" d="100"/>
          <a:sy n="112" d="100"/>
        </p:scale>
        <p:origin x="26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50E698-3EBB-44BC-9088-9B42BABC9A88}" type="datetimeFigureOut">
              <a:rPr lang="en-AU" smtClean="0"/>
              <a:t>5/09/2022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B51EAC-BF2D-4716-B745-7D2BFBDA7F84}" type="slidenum">
              <a:rPr lang="en-AU" smtClean="0"/>
              <a:t>‹#›</a:t>
            </a:fld>
            <a:endParaRPr lang="en-AU"/>
          </a:p>
        </p:txBody>
      </p:sp>
    </p:spTree>
    <p:extLst>
      <p:ext uri="{BB962C8B-B14F-4D97-AF65-F5344CB8AC3E}">
        <p14:creationId xmlns:p14="http://schemas.microsoft.com/office/powerpoint/2010/main" val="2167163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D3062E7-DB5D-49C8-B707-69C95DF13438}" type="slidenum">
              <a:rPr kumimoji="0" lang="en-AU"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AU"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2084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937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bg>
      <p:bgPr>
        <a:gradFill>
          <a:gsLst>
            <a:gs pos="0">
              <a:srgbClr val="DAFDA7"/>
            </a:gs>
            <a:gs pos="35000">
              <a:srgbClr val="E4FDC2"/>
            </a:gs>
            <a:gs pos="100000">
              <a:srgbClr val="E4FFE6"/>
            </a:gs>
          </a:gsLst>
          <a:lin ang="162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8A506-0CEE-4F54-BAB9-98423224FC71}"/>
              </a:ext>
            </a:extLst>
          </p:cNvPr>
          <p:cNvSpPr>
            <a:spLocks noGrp="1"/>
          </p:cNvSpPr>
          <p:nvPr>
            <p:ph type="title"/>
          </p:nvPr>
        </p:nvSpPr>
        <p:spPr>
          <a:xfrm>
            <a:off x="1117601" y="365126"/>
            <a:ext cx="10608887" cy="12811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6">
                    <a:lumMod val="50000"/>
                  </a:schemeClr>
                </a:solidFill>
                <a:latin typeface="+mj-lt"/>
                <a:ea typeface="+mj-ea"/>
                <a:cs typeface="+mj-cs"/>
              </a:defRPr>
            </a:lvl1pPr>
          </a:lstStyle>
          <a:p>
            <a:r>
              <a:rPr lang="en-US" dirty="0"/>
              <a:t>Click to edit Master title style</a:t>
            </a:r>
            <a:endParaRPr lang="en-AU" dirty="0"/>
          </a:p>
        </p:txBody>
      </p:sp>
      <p:sp>
        <p:nvSpPr>
          <p:cNvPr id="4" name="Content Placeholder 3">
            <a:extLst>
              <a:ext uri="{FF2B5EF4-FFF2-40B4-BE49-F238E27FC236}">
                <a16:creationId xmlns:a16="http://schemas.microsoft.com/office/drawing/2014/main" id="{5BA7644F-75E9-42F0-BFB8-B101F3EB1000}"/>
              </a:ext>
            </a:extLst>
          </p:cNvPr>
          <p:cNvSpPr>
            <a:spLocks noGrp="1"/>
          </p:cNvSpPr>
          <p:nvPr>
            <p:ph sz="half" idx="2"/>
          </p:nvPr>
        </p:nvSpPr>
        <p:spPr>
          <a:xfrm>
            <a:off x="1117601" y="1825625"/>
            <a:ext cx="10608887" cy="39683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5" name="Date Placeholder 4">
            <a:extLst>
              <a:ext uri="{FF2B5EF4-FFF2-40B4-BE49-F238E27FC236}">
                <a16:creationId xmlns:a16="http://schemas.microsoft.com/office/drawing/2014/main" id="{E72BD1A6-3527-4641-98AC-6B37D459FB7C}"/>
              </a:ext>
            </a:extLst>
          </p:cNvPr>
          <p:cNvSpPr>
            <a:spLocks noGrp="1"/>
          </p:cNvSpPr>
          <p:nvPr>
            <p:ph type="dt" sz="half" idx="10"/>
          </p:nvPr>
        </p:nvSpPr>
        <p:spPr>
          <a:xfrm>
            <a:off x="1117601" y="6356351"/>
            <a:ext cx="1886065"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D79AF29-E5C4-4926-83C7-A6502CF44ED1}" type="datetimeFigureOut">
              <a:rPr lang="en-AU" smtClean="0"/>
              <a:pPr/>
              <a:t>5/09/2022</a:t>
            </a:fld>
            <a:endParaRPr lang="en-AU" dirty="0"/>
          </a:p>
        </p:txBody>
      </p:sp>
      <p:sp>
        <p:nvSpPr>
          <p:cNvPr id="6" name="Footer Placeholder 5">
            <a:extLst>
              <a:ext uri="{FF2B5EF4-FFF2-40B4-BE49-F238E27FC236}">
                <a16:creationId xmlns:a16="http://schemas.microsoft.com/office/drawing/2014/main" id="{FC8F63D4-5CC7-4CD5-BAE9-08DD67CAC949}"/>
              </a:ext>
            </a:extLst>
          </p:cNvPr>
          <p:cNvSpPr>
            <a:spLocks noGrp="1"/>
          </p:cNvSpPr>
          <p:nvPr>
            <p:ph type="ftr" sz="quarter" idx="11"/>
          </p:nvPr>
        </p:nvSpPr>
        <p:spPr>
          <a:xfrm>
            <a:off x="3201323" y="6356351"/>
            <a:ext cx="54864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AU" dirty="0"/>
          </a:p>
        </p:txBody>
      </p:sp>
      <p:sp>
        <p:nvSpPr>
          <p:cNvPr id="7" name="Slide Number Placeholder 6">
            <a:extLst>
              <a:ext uri="{FF2B5EF4-FFF2-40B4-BE49-F238E27FC236}">
                <a16:creationId xmlns:a16="http://schemas.microsoft.com/office/drawing/2014/main" id="{8E38B5E2-E4FA-4FCB-AB1D-FC78B2AB1428}"/>
              </a:ext>
            </a:extLst>
          </p:cNvPr>
          <p:cNvSpPr>
            <a:spLocks noGrp="1"/>
          </p:cNvSpPr>
          <p:nvPr>
            <p:ph type="sldNum" sz="quarter" idx="12"/>
          </p:nvPr>
        </p:nvSpPr>
        <p:spPr>
          <a:xfrm>
            <a:off x="9363826" y="6353465"/>
            <a:ext cx="2484581"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7FE0B69-E70A-4249-9844-96B2CB512635}" type="slidenum">
              <a:rPr lang="en-AU" smtClean="0"/>
              <a:pPr/>
              <a:t>‹#›</a:t>
            </a:fld>
            <a:endParaRPr lang="en-AU"/>
          </a:p>
        </p:txBody>
      </p:sp>
    </p:spTree>
    <p:extLst>
      <p:ext uri="{BB962C8B-B14F-4D97-AF65-F5344CB8AC3E}">
        <p14:creationId xmlns:p14="http://schemas.microsoft.com/office/powerpoint/2010/main" val="2160101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F7E47-8A51-44E6-B870-A380ED7864BA}"/>
              </a:ext>
            </a:extLst>
          </p:cNvPr>
          <p:cNvSpPr>
            <a:spLocks noGrp="1"/>
          </p:cNvSpPr>
          <p:nvPr>
            <p:ph type="title"/>
          </p:nvPr>
        </p:nvSpPr>
        <p:spPr>
          <a:xfrm>
            <a:off x="838200" y="365126"/>
            <a:ext cx="10515600" cy="1325563"/>
          </a:xfrm>
          <a:prstGeom prst="rect">
            <a:avLst/>
          </a:prstGeom>
        </p:spPr>
        <p:txBody>
          <a:bodyPr/>
          <a:lstStyle>
            <a:lvl1pPr>
              <a:defRPr>
                <a:solidFill>
                  <a:schemeClr val="accent6">
                    <a:lumMod val="50000"/>
                  </a:schemeClr>
                </a:solidFill>
              </a:defRPr>
            </a:lvl1pPr>
          </a:lstStyle>
          <a:p>
            <a:r>
              <a:rPr lang="en-US" dirty="0"/>
              <a:t>Click to edit Master title style</a:t>
            </a:r>
            <a:endParaRPr lang="en-AU" dirty="0"/>
          </a:p>
        </p:txBody>
      </p:sp>
    </p:spTree>
    <p:extLst>
      <p:ext uri="{BB962C8B-B14F-4D97-AF65-F5344CB8AC3E}">
        <p14:creationId xmlns:p14="http://schemas.microsoft.com/office/powerpoint/2010/main" val="383563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4644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6662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bg>
      <p:bgPr>
        <a:gradFill>
          <a:gsLst>
            <a:gs pos="0">
              <a:srgbClr val="DAFDA7"/>
            </a:gs>
            <a:gs pos="35000">
              <a:srgbClr val="E4FDC2"/>
            </a:gs>
            <a:gs pos="100000">
              <a:srgbClr val="E4FFE6"/>
            </a:gs>
          </a:gsLst>
          <a:lin ang="162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8A506-0CEE-4F54-BAB9-98423224FC71}"/>
              </a:ext>
            </a:extLst>
          </p:cNvPr>
          <p:cNvSpPr>
            <a:spLocks noGrp="1"/>
          </p:cNvSpPr>
          <p:nvPr>
            <p:ph type="title"/>
          </p:nvPr>
        </p:nvSpPr>
        <p:spPr>
          <a:xfrm>
            <a:off x="1117601" y="365126"/>
            <a:ext cx="10608887" cy="12811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t>Click to edit Master title style</a:t>
            </a:r>
            <a:endParaRPr lang="en-AU" dirty="0"/>
          </a:p>
        </p:txBody>
      </p:sp>
      <p:sp>
        <p:nvSpPr>
          <p:cNvPr id="4" name="Content Placeholder 3">
            <a:extLst>
              <a:ext uri="{FF2B5EF4-FFF2-40B4-BE49-F238E27FC236}">
                <a16:creationId xmlns:a16="http://schemas.microsoft.com/office/drawing/2014/main" id="{5BA7644F-75E9-42F0-BFB8-B101F3EB1000}"/>
              </a:ext>
            </a:extLst>
          </p:cNvPr>
          <p:cNvSpPr>
            <a:spLocks noGrp="1"/>
          </p:cNvSpPr>
          <p:nvPr>
            <p:ph sz="half" idx="2"/>
          </p:nvPr>
        </p:nvSpPr>
        <p:spPr>
          <a:xfrm>
            <a:off x="1117601" y="1825625"/>
            <a:ext cx="10608887" cy="39683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5" name="Date Placeholder 4">
            <a:extLst>
              <a:ext uri="{FF2B5EF4-FFF2-40B4-BE49-F238E27FC236}">
                <a16:creationId xmlns:a16="http://schemas.microsoft.com/office/drawing/2014/main" id="{E72BD1A6-3527-4641-98AC-6B37D459FB7C}"/>
              </a:ext>
            </a:extLst>
          </p:cNvPr>
          <p:cNvSpPr>
            <a:spLocks noGrp="1"/>
          </p:cNvSpPr>
          <p:nvPr>
            <p:ph type="dt" sz="half" idx="10"/>
          </p:nvPr>
        </p:nvSpPr>
        <p:spPr>
          <a:xfrm>
            <a:off x="1117601" y="6356351"/>
            <a:ext cx="1886065"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D79AF29-E5C4-4926-83C7-A6502CF44ED1}" type="datetimeFigureOut">
              <a:rPr lang="en-AU" smtClean="0"/>
              <a:pPr/>
              <a:t>5/09/2022</a:t>
            </a:fld>
            <a:endParaRPr lang="en-AU" dirty="0"/>
          </a:p>
        </p:txBody>
      </p:sp>
      <p:sp>
        <p:nvSpPr>
          <p:cNvPr id="6" name="Footer Placeholder 5">
            <a:extLst>
              <a:ext uri="{FF2B5EF4-FFF2-40B4-BE49-F238E27FC236}">
                <a16:creationId xmlns:a16="http://schemas.microsoft.com/office/drawing/2014/main" id="{FC8F63D4-5CC7-4CD5-BAE9-08DD67CAC949}"/>
              </a:ext>
            </a:extLst>
          </p:cNvPr>
          <p:cNvSpPr>
            <a:spLocks noGrp="1"/>
          </p:cNvSpPr>
          <p:nvPr>
            <p:ph type="ftr" sz="quarter" idx="11"/>
          </p:nvPr>
        </p:nvSpPr>
        <p:spPr>
          <a:xfrm>
            <a:off x="3201323" y="6356351"/>
            <a:ext cx="54864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AU" dirty="0"/>
          </a:p>
        </p:txBody>
      </p:sp>
      <p:sp>
        <p:nvSpPr>
          <p:cNvPr id="7" name="Slide Number Placeholder 6">
            <a:extLst>
              <a:ext uri="{FF2B5EF4-FFF2-40B4-BE49-F238E27FC236}">
                <a16:creationId xmlns:a16="http://schemas.microsoft.com/office/drawing/2014/main" id="{8E38B5E2-E4FA-4FCB-AB1D-FC78B2AB1428}"/>
              </a:ext>
            </a:extLst>
          </p:cNvPr>
          <p:cNvSpPr>
            <a:spLocks noGrp="1"/>
          </p:cNvSpPr>
          <p:nvPr>
            <p:ph type="sldNum" sz="quarter" idx="12"/>
          </p:nvPr>
        </p:nvSpPr>
        <p:spPr>
          <a:xfrm>
            <a:off x="9363826" y="6353465"/>
            <a:ext cx="2484581"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7FE0B69-E70A-4249-9844-96B2CB512635}" type="slidenum">
              <a:rPr lang="en-AU" smtClean="0"/>
              <a:pPr/>
              <a:t>‹#›</a:t>
            </a:fld>
            <a:endParaRPr lang="en-AU"/>
          </a:p>
        </p:txBody>
      </p:sp>
    </p:spTree>
    <p:extLst>
      <p:ext uri="{BB962C8B-B14F-4D97-AF65-F5344CB8AC3E}">
        <p14:creationId xmlns:p14="http://schemas.microsoft.com/office/powerpoint/2010/main" val="53799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F7E47-8A51-44E6-B870-A380ED7864BA}"/>
              </a:ext>
            </a:extLst>
          </p:cNvPr>
          <p:cNvSpPr>
            <a:spLocks noGrp="1"/>
          </p:cNvSpPr>
          <p:nvPr>
            <p:ph type="title"/>
          </p:nvPr>
        </p:nvSpPr>
        <p:spPr>
          <a:xfrm>
            <a:off x="838200" y="365126"/>
            <a:ext cx="10515600" cy="1325563"/>
          </a:xfrm>
          <a:prstGeom prst="rect">
            <a:avLst/>
          </a:prstGeom>
        </p:spPr>
        <p:txBody>
          <a:bodyPr/>
          <a:lstStyle/>
          <a:p>
            <a:r>
              <a:rPr lang="en-US"/>
              <a:t>Click to edit Master title style</a:t>
            </a:r>
            <a:endParaRPr lang="en-AU"/>
          </a:p>
        </p:txBody>
      </p:sp>
    </p:spTree>
    <p:extLst>
      <p:ext uri="{BB962C8B-B14F-4D97-AF65-F5344CB8AC3E}">
        <p14:creationId xmlns:p14="http://schemas.microsoft.com/office/powerpoint/2010/main" val="2116439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and blank ">
    <p:spTree>
      <p:nvGrpSpPr>
        <p:cNvPr id="1" name=""/>
        <p:cNvGrpSpPr/>
        <p:nvPr/>
      </p:nvGrpSpPr>
      <p:grpSpPr>
        <a:xfrm>
          <a:off x="0" y="0"/>
          <a:ext cx="0" cy="0"/>
          <a:chOff x="0" y="0"/>
          <a:chExt cx="0" cy="0"/>
        </a:xfrm>
      </p:grpSpPr>
      <p:sp>
        <p:nvSpPr>
          <p:cNvPr id="3" name="Rectangle 2"/>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800"/>
          </a:p>
        </p:txBody>
      </p:sp>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825025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FA3181-4AB8-4526-92F4-38438D2C5F2A}"/>
              </a:ext>
            </a:extLst>
          </p:cNvPr>
          <p:cNvSpPr>
            <a:spLocks noGrp="1"/>
          </p:cNvSpPr>
          <p:nvPr>
            <p:ph type="title"/>
          </p:nvPr>
        </p:nvSpPr>
        <p:spPr>
          <a:xfrm>
            <a:off x="838200" y="365126"/>
            <a:ext cx="10515600" cy="1325563"/>
          </a:xfrm>
          <a:prstGeom prst="rect">
            <a:avLst/>
          </a:prstGeom>
        </p:spPr>
        <p:txBody>
          <a:bodyPr/>
          <a:lstStyle/>
          <a:p>
            <a:r>
              <a:rPr lang="en-US"/>
              <a:t>Click to edit Master title style</a:t>
            </a:r>
            <a:endParaRPr lang="en-AU"/>
          </a:p>
        </p:txBody>
      </p:sp>
    </p:spTree>
    <p:extLst>
      <p:ext uri="{BB962C8B-B14F-4D97-AF65-F5344CB8AC3E}">
        <p14:creationId xmlns:p14="http://schemas.microsoft.com/office/powerpoint/2010/main" val="1288429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3.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0"/>
            <a:ext cx="12192000" cy="6858000"/>
          </a:xfrm>
          <a:prstGeom prst="rect">
            <a:avLst/>
          </a:prstGeom>
          <a:gradFill flip="none"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tileRect/>
          </a:gra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1800"/>
          </a:p>
        </p:txBody>
      </p:sp>
      <p:grpSp>
        <p:nvGrpSpPr>
          <p:cNvPr id="2" name="Group 1">
            <a:extLst>
              <a:ext uri="{FF2B5EF4-FFF2-40B4-BE49-F238E27FC236}">
                <a16:creationId xmlns:a16="http://schemas.microsoft.com/office/drawing/2014/main" id="{BA48FC97-30FE-4DF3-8D27-C14B184C9100}"/>
              </a:ext>
            </a:extLst>
          </p:cNvPr>
          <p:cNvGrpSpPr/>
          <p:nvPr userDrawn="1"/>
        </p:nvGrpSpPr>
        <p:grpSpPr>
          <a:xfrm>
            <a:off x="7659849" y="5764389"/>
            <a:ext cx="4142219" cy="1160689"/>
            <a:chOff x="5744887" y="5764388"/>
            <a:chExt cx="3106664" cy="1160689"/>
          </a:xfrm>
        </p:grpSpPr>
        <p:pic>
          <p:nvPicPr>
            <p:cNvPr id="5" name="Picture 4" descr="VACYPA_LOGO_BLACK.png"/>
            <p:cNvPicPr>
              <a:picLocks noChangeAspect="1"/>
            </p:cNvPicPr>
            <p:nvPr userDrawn="1"/>
          </p:nvPicPr>
          <p:blipFill rotWithShape="1">
            <a:blip r:embed="rId5">
              <a:extLst>
                <a:ext uri="{28A0092B-C50C-407E-A947-70E740481C1C}">
                  <a14:useLocalDpi xmlns:a14="http://schemas.microsoft.com/office/drawing/2010/main" val="0"/>
                </a:ext>
              </a:extLst>
            </a:blip>
            <a:srcRect l="43126"/>
            <a:stretch/>
          </p:blipFill>
          <p:spPr>
            <a:xfrm>
              <a:off x="7289215" y="5764388"/>
              <a:ext cx="1562336" cy="1160689"/>
            </a:xfrm>
            <a:prstGeom prst="rect">
              <a:avLst/>
            </a:prstGeom>
          </p:spPr>
        </p:pic>
        <p:pic>
          <p:nvPicPr>
            <p:cNvPr id="11" name="Picture 10" descr="KIDS_SEPERATE.png"/>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5744887" y="5990801"/>
              <a:ext cx="1469068" cy="707862"/>
            </a:xfrm>
            <a:prstGeom prst="rect">
              <a:avLst/>
            </a:prstGeom>
          </p:spPr>
        </p:pic>
      </p:grpSp>
    </p:spTree>
    <p:extLst>
      <p:ext uri="{BB962C8B-B14F-4D97-AF65-F5344CB8AC3E}">
        <p14:creationId xmlns:p14="http://schemas.microsoft.com/office/powerpoint/2010/main" val="3007873612"/>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Lst>
  <p:txStyles>
    <p:titleStyle>
      <a:lvl1pPr algn="l" defTabSz="457200" rtl="0" eaLnBrk="1" latinLnBrk="0" hangingPunct="1">
        <a:spcBef>
          <a:spcPct val="0"/>
        </a:spcBef>
        <a:buNone/>
        <a:defRPr sz="4400" kern="1200">
          <a:solidFill>
            <a:schemeClr val="tx1"/>
          </a:solidFill>
          <a:latin typeface="+mj-lt"/>
          <a:ea typeface="+mj-ea"/>
          <a:cs typeface="+mj-cs"/>
        </a:defRPr>
      </a:lvl1pPr>
    </p:titleStyle>
    <p:bodyStyle>
      <a:lvl1pPr marL="0" indent="0" algn="l" defTabSz="457200" rtl="0" eaLnBrk="1" latinLnBrk="0" hangingPunct="1">
        <a:spcBef>
          <a:spcPct val="20000"/>
        </a:spcBef>
        <a:buFont typeface="Arial"/>
        <a:buNone/>
        <a:defRPr sz="2800" kern="1200">
          <a:solidFill>
            <a:schemeClr val="tx1"/>
          </a:solidFill>
          <a:latin typeface="+mn-lt"/>
          <a:ea typeface="+mn-ea"/>
          <a:cs typeface="+mn-cs"/>
        </a:defRPr>
      </a:lvl1pPr>
      <a:lvl2pPr marL="457200" indent="0" algn="l" defTabSz="457200" rtl="0" eaLnBrk="1" latinLnBrk="0" hangingPunct="1">
        <a:spcBef>
          <a:spcPct val="20000"/>
        </a:spcBef>
        <a:buFont typeface="Arial"/>
        <a:buNone/>
        <a:defRPr sz="28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37306509"/>
      </p:ext>
    </p:extLst>
  </p:cSld>
  <p:clrMap bg1="lt1" tx1="dk1" bg2="lt2" tx2="dk2" accent1="accent1" accent2="accent2" accent3="accent3" accent4="accent4" accent5="accent5" accent6="accent6" hlink="hlink" folHlink="folHlink"/>
  <p:sldLayoutIdLst>
    <p:sldLayoutId id="2147483719" r:id="rId1"/>
  </p:sldLayoutIdLst>
  <p:txStyles>
    <p:titleStyle>
      <a:lvl1pPr algn="l" defTabSz="457200" rtl="0" eaLnBrk="1" latinLnBrk="0" hangingPunct="1">
        <a:spcBef>
          <a:spcPct val="0"/>
        </a:spcBef>
        <a:buNone/>
        <a:defRPr sz="4400" kern="1200">
          <a:solidFill>
            <a:schemeClr val="tx1"/>
          </a:solidFill>
          <a:latin typeface="+mj-lt"/>
          <a:ea typeface="+mj-ea"/>
          <a:cs typeface="+mj-cs"/>
        </a:defRPr>
      </a:lvl1pPr>
    </p:titleStyle>
    <p:bodyStyle>
      <a:lvl1pPr marL="0" indent="0" algn="l" defTabSz="457200" rtl="0" eaLnBrk="1" latinLnBrk="0" hangingPunct="1">
        <a:spcBef>
          <a:spcPct val="20000"/>
        </a:spcBef>
        <a:buFont typeface="Arial"/>
        <a:buNone/>
        <a:defRPr sz="2800" kern="1200">
          <a:solidFill>
            <a:schemeClr val="tx1"/>
          </a:solidFill>
          <a:latin typeface="+mn-lt"/>
          <a:ea typeface="+mn-ea"/>
          <a:cs typeface="+mn-cs"/>
        </a:defRPr>
      </a:lvl1pPr>
      <a:lvl2pPr marL="457200" indent="0" algn="l" defTabSz="457200" rtl="0" eaLnBrk="1" latinLnBrk="0" hangingPunct="1">
        <a:spcBef>
          <a:spcPct val="20000"/>
        </a:spcBef>
        <a:buFont typeface="Arial"/>
        <a:buNone/>
        <a:defRPr sz="28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p:cNvSpPr/>
          <p:nvPr userDrawn="1"/>
        </p:nvSpPr>
        <p:spPr>
          <a:xfrm>
            <a:off x="0" y="0"/>
            <a:ext cx="12192000" cy="6858000"/>
          </a:xfrm>
          <a:prstGeom prst="rect">
            <a:avLst/>
          </a:prstGeom>
          <a:gradFill flip="none"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tileRect/>
          </a:gra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1800"/>
          </a:p>
        </p:txBody>
      </p:sp>
    </p:spTree>
    <p:extLst>
      <p:ext uri="{BB962C8B-B14F-4D97-AF65-F5344CB8AC3E}">
        <p14:creationId xmlns:p14="http://schemas.microsoft.com/office/powerpoint/2010/main" val="413691296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Lst>
  <p:txStyles>
    <p:titleStyle>
      <a:lvl1pPr algn="l" defTabSz="457200" rtl="0" eaLnBrk="1" latinLnBrk="0" hangingPunct="1">
        <a:spcBef>
          <a:spcPct val="0"/>
        </a:spcBef>
        <a:buNone/>
        <a:defRPr sz="4400" kern="1200">
          <a:solidFill>
            <a:schemeClr val="tx1"/>
          </a:solidFill>
          <a:latin typeface="+mj-lt"/>
          <a:ea typeface="+mj-ea"/>
          <a:cs typeface="+mj-cs"/>
        </a:defRPr>
      </a:lvl1pPr>
    </p:titleStyle>
    <p:bodyStyle>
      <a:lvl1pPr marL="0" indent="0" algn="l" defTabSz="457200" rtl="0" eaLnBrk="1" latinLnBrk="0" hangingPunct="1">
        <a:spcBef>
          <a:spcPct val="20000"/>
        </a:spcBef>
        <a:buFont typeface="Arial"/>
        <a:buNone/>
        <a:defRPr sz="2800" kern="1200">
          <a:solidFill>
            <a:schemeClr val="tx1"/>
          </a:solidFill>
          <a:latin typeface="+mn-lt"/>
          <a:ea typeface="+mn-ea"/>
          <a:cs typeface="+mn-cs"/>
        </a:defRPr>
      </a:lvl1pPr>
      <a:lvl2pPr marL="457200" indent="0" algn="l" defTabSz="457200" rtl="0" eaLnBrk="1" latinLnBrk="0" hangingPunct="1">
        <a:spcBef>
          <a:spcPct val="20000"/>
        </a:spcBef>
        <a:buFont typeface="Arial"/>
        <a:buNone/>
        <a:defRPr sz="28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VACYPA_LOGO_RING.png">
            <a:extLst>
              <a:ext uri="{FF2B5EF4-FFF2-40B4-BE49-F238E27FC236}">
                <a16:creationId xmlns:a16="http://schemas.microsoft.com/office/drawing/2014/main" id="{7EE8EB51-3131-45DC-AE3D-E58FD8852A1C}"/>
              </a:ext>
            </a:extLst>
          </p:cNvPr>
          <p:cNvPicPr>
            <a:picLocks noChangeAspect="1"/>
          </p:cNvPicPr>
          <p:nvPr/>
        </p:nvPicPr>
        <p:blipFill rotWithShape="1">
          <a:blip r:embed="rId3">
            <a:alphaModFix amt="15000"/>
            <a:extLst>
              <a:ext uri="{28A0092B-C50C-407E-A947-70E740481C1C}">
                <a14:useLocalDpi xmlns:a14="http://schemas.microsoft.com/office/drawing/2010/main" val="0"/>
              </a:ext>
            </a:extLst>
          </a:blip>
          <a:srcRect l="22666" t="19110"/>
          <a:stretch/>
        </p:blipFill>
        <p:spPr>
          <a:xfrm>
            <a:off x="0" y="0"/>
            <a:ext cx="6705600" cy="6972620"/>
          </a:xfrm>
          <a:prstGeom prst="rect">
            <a:avLst/>
          </a:prstGeom>
        </p:spPr>
      </p:pic>
      <p:sp>
        <p:nvSpPr>
          <p:cNvPr id="2" name="Title 1"/>
          <p:cNvSpPr>
            <a:spLocks noGrp="1"/>
          </p:cNvSpPr>
          <p:nvPr>
            <p:ph type="title" idx="4294967295"/>
          </p:nvPr>
        </p:nvSpPr>
        <p:spPr>
          <a:xfrm>
            <a:off x="1946877" y="1798569"/>
            <a:ext cx="7733304" cy="1783692"/>
          </a:xfrm>
          <a:prstGeom prst="rect">
            <a:avLst/>
          </a:prstGeom>
        </p:spPr>
        <p:txBody>
          <a:bodyPr/>
          <a:lstStyle/>
          <a:p>
            <a:r>
              <a:rPr lang="en-US" sz="4800" i="1" dirty="0">
                <a:solidFill>
                  <a:schemeClr val="accent6">
                    <a:lumMod val="50000"/>
                  </a:schemeClr>
                </a:solidFill>
                <a:latin typeface="Calibri" panose="020F0502020204030204" pitchFamily="34" charset="0"/>
                <a:cs typeface="Calibri" panose="020F0502020204030204" pitchFamily="34" charset="0"/>
              </a:rPr>
              <a:t>Impacts of Covid19 on Aboriginal Children and Young People</a:t>
            </a:r>
          </a:p>
        </p:txBody>
      </p:sp>
      <p:sp>
        <p:nvSpPr>
          <p:cNvPr id="3" name="Content Placeholder 2"/>
          <p:cNvSpPr>
            <a:spLocks noGrp="1"/>
          </p:cNvSpPr>
          <p:nvPr>
            <p:ph idx="4294967295"/>
          </p:nvPr>
        </p:nvSpPr>
        <p:spPr>
          <a:xfrm>
            <a:off x="1944415" y="3823961"/>
            <a:ext cx="5942430" cy="1181559"/>
          </a:xfrm>
          <a:prstGeom prst="rect">
            <a:avLst/>
          </a:prstGeom>
        </p:spPr>
        <p:txBody>
          <a:bodyPr/>
          <a:lstStyle/>
          <a:p>
            <a:endParaRPr lang="en-US" dirty="0">
              <a:solidFill>
                <a:srgbClr val="2EA5D6"/>
              </a:solidFill>
            </a:endParaRPr>
          </a:p>
          <a:p>
            <a:endParaRPr lang="en-US" dirty="0">
              <a:solidFill>
                <a:srgbClr val="632523"/>
              </a:solidFill>
            </a:endParaRPr>
          </a:p>
          <a:p>
            <a:r>
              <a:rPr lang="en-US" dirty="0">
                <a:solidFill>
                  <a:srgbClr val="632523"/>
                </a:solidFill>
              </a:rPr>
              <a:t> </a:t>
            </a:r>
          </a:p>
        </p:txBody>
      </p:sp>
      <p:sp>
        <p:nvSpPr>
          <p:cNvPr id="7" name="Title 1">
            <a:extLst>
              <a:ext uri="{FF2B5EF4-FFF2-40B4-BE49-F238E27FC236}">
                <a16:creationId xmlns:a16="http://schemas.microsoft.com/office/drawing/2014/main" id="{954F18AF-6B07-49CC-8C8B-74E68F42C679}"/>
              </a:ext>
            </a:extLst>
          </p:cNvPr>
          <p:cNvSpPr txBox="1">
            <a:spLocks/>
          </p:cNvSpPr>
          <p:nvPr/>
        </p:nvSpPr>
        <p:spPr>
          <a:xfrm>
            <a:off x="1860331" y="911317"/>
            <a:ext cx="7464958" cy="1185980"/>
          </a:xfrm>
          <a:prstGeom prst="rect">
            <a:avLst/>
          </a:prstGeom>
        </p:spPr>
        <p:txBody>
          <a:bodyPr/>
          <a:lstStyle>
            <a:lvl1pPr algn="l" defTabSz="457200" rtl="0" eaLnBrk="1" latinLnBrk="0" hangingPunct="1">
              <a:spcBef>
                <a:spcPct val="0"/>
              </a:spcBef>
              <a:buNone/>
              <a:defRPr sz="4400" kern="1200">
                <a:solidFill>
                  <a:schemeClr val="tx1"/>
                </a:solidFill>
                <a:latin typeface="+mj-lt"/>
                <a:ea typeface="+mj-ea"/>
                <a:cs typeface="+mj-cs"/>
              </a:defRPr>
            </a:lvl1pPr>
          </a:lstStyle>
          <a:p>
            <a:endParaRPr lang="en-US" sz="5400" b="1" dirty="0">
              <a:solidFill>
                <a:srgbClr val="1269A2"/>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168566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1284B-B0B9-4E19-8741-DC27CB114B3C}"/>
              </a:ext>
            </a:extLst>
          </p:cNvPr>
          <p:cNvSpPr>
            <a:spLocks noGrp="1"/>
          </p:cNvSpPr>
          <p:nvPr>
            <p:ph type="title"/>
          </p:nvPr>
        </p:nvSpPr>
        <p:spPr/>
        <p:txBody>
          <a:bodyPr/>
          <a:lstStyle/>
          <a:p>
            <a:r>
              <a:rPr lang="en-AU" dirty="0"/>
              <a:t>Identifying impacts of Covid19</a:t>
            </a:r>
          </a:p>
        </p:txBody>
      </p:sp>
      <p:sp>
        <p:nvSpPr>
          <p:cNvPr id="3" name="Content Placeholder 2">
            <a:extLst>
              <a:ext uri="{FF2B5EF4-FFF2-40B4-BE49-F238E27FC236}">
                <a16:creationId xmlns:a16="http://schemas.microsoft.com/office/drawing/2014/main" id="{5D8AFCC8-7D9E-458C-AADD-1D5EB7895D56}"/>
              </a:ext>
            </a:extLst>
          </p:cNvPr>
          <p:cNvSpPr>
            <a:spLocks noGrp="1"/>
          </p:cNvSpPr>
          <p:nvPr>
            <p:ph sz="half" idx="2"/>
          </p:nvPr>
        </p:nvSpPr>
        <p:spPr>
          <a:xfrm>
            <a:off x="1117601" y="1444827"/>
            <a:ext cx="9024469" cy="3968346"/>
          </a:xfrm>
        </p:spPr>
        <p:txBody>
          <a:bodyPr>
            <a:normAutofit lnSpcReduction="10000"/>
          </a:bodyPr>
          <a:lstStyle/>
          <a:p>
            <a:pPr marL="0" indent="0">
              <a:buNone/>
            </a:pPr>
            <a:r>
              <a:rPr lang="en-US" b="1" dirty="0"/>
              <a:t>Why</a:t>
            </a:r>
          </a:p>
          <a:p>
            <a:r>
              <a:rPr lang="en-US" dirty="0"/>
              <a:t>To identify the impact of Covid19 on Aboriginal children through the eyes of practitioners</a:t>
            </a:r>
          </a:p>
          <a:p>
            <a:pPr marL="0" indent="0">
              <a:buNone/>
            </a:pPr>
            <a:r>
              <a:rPr lang="en-US" b="1" dirty="0"/>
              <a:t>What</a:t>
            </a:r>
            <a:r>
              <a:rPr lang="en-US" dirty="0"/>
              <a:t> </a:t>
            </a:r>
          </a:p>
          <a:p>
            <a:r>
              <a:rPr lang="en-US" dirty="0"/>
              <a:t>Topics chosen based on the distinct rights that Aboriginal children and young people enjoy: cultural life, family, education</a:t>
            </a:r>
          </a:p>
          <a:p>
            <a:pPr marL="0" indent="0">
              <a:buNone/>
            </a:pPr>
            <a:r>
              <a:rPr lang="en-US" b="1" dirty="0"/>
              <a:t>How</a:t>
            </a:r>
          </a:p>
          <a:p>
            <a:r>
              <a:rPr lang="en-US" dirty="0"/>
              <a:t>Survey of practitioners in nine member ACCOs</a:t>
            </a:r>
            <a:endParaRPr lang="en-US" b="1" dirty="0"/>
          </a:p>
          <a:p>
            <a:endParaRPr lang="en-US" dirty="0"/>
          </a:p>
          <a:p>
            <a:endParaRPr lang="en-AU" dirty="0"/>
          </a:p>
        </p:txBody>
      </p:sp>
    </p:spTree>
    <p:extLst>
      <p:ext uri="{BB962C8B-B14F-4D97-AF65-F5344CB8AC3E}">
        <p14:creationId xmlns:p14="http://schemas.microsoft.com/office/powerpoint/2010/main" val="879381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1284B-B0B9-4E19-8741-DC27CB114B3C}"/>
              </a:ext>
            </a:extLst>
          </p:cNvPr>
          <p:cNvSpPr>
            <a:spLocks noGrp="1"/>
          </p:cNvSpPr>
          <p:nvPr>
            <p:ph type="title"/>
          </p:nvPr>
        </p:nvSpPr>
        <p:spPr/>
        <p:txBody>
          <a:bodyPr/>
          <a:lstStyle/>
          <a:p>
            <a:r>
              <a:rPr lang="en-AU" dirty="0"/>
              <a:t>General impacts: Question</a:t>
            </a:r>
          </a:p>
        </p:txBody>
      </p:sp>
      <p:sp>
        <p:nvSpPr>
          <p:cNvPr id="3" name="Content Placeholder 2">
            <a:extLst>
              <a:ext uri="{FF2B5EF4-FFF2-40B4-BE49-F238E27FC236}">
                <a16:creationId xmlns:a16="http://schemas.microsoft.com/office/drawing/2014/main" id="{5D8AFCC8-7D9E-458C-AADD-1D5EB7895D56}"/>
              </a:ext>
            </a:extLst>
          </p:cNvPr>
          <p:cNvSpPr>
            <a:spLocks noGrp="1"/>
          </p:cNvSpPr>
          <p:nvPr>
            <p:ph sz="half" idx="2"/>
          </p:nvPr>
        </p:nvSpPr>
        <p:spPr>
          <a:xfrm>
            <a:off x="1117601" y="1444827"/>
            <a:ext cx="9024469" cy="3968346"/>
          </a:xfrm>
        </p:spPr>
        <p:txBody>
          <a:bodyPr>
            <a:normAutofit fontScale="92500" lnSpcReduction="10000"/>
          </a:bodyPr>
          <a:lstStyle/>
          <a:p>
            <a:pPr marL="0" indent="0">
              <a:buNone/>
            </a:pPr>
            <a:r>
              <a:rPr lang="en-AU" dirty="0">
                <a:effectLst/>
                <a:latin typeface="Calibri" panose="020F0502020204030204" pitchFamily="34" charset="0"/>
                <a:ea typeface="Times New Roman" panose="02020603050405020304" pitchFamily="18" charset="0"/>
                <a:cs typeface="Times New Roman" panose="02020603050405020304" pitchFamily="18" charset="0"/>
              </a:rPr>
              <a:t>What did you notice about the impact of Covid on Children and Young People: Learning, Family/Home life, Cultural life, Social connections, Other </a:t>
            </a:r>
            <a:endParaRPr lang="en-AU" dirty="0">
              <a:effectLst/>
              <a:latin typeface="Calibri" panose="020F0502020204030204" pitchFamily="34" charset="0"/>
              <a:ea typeface="Calibri" panose="020F0502020204030204" pitchFamily="34" charset="0"/>
            </a:endParaRPr>
          </a:p>
          <a:p>
            <a:pPr marL="342900" lvl="0" indent="-342900">
              <a:lnSpc>
                <a:spcPct val="105000"/>
              </a:lnSpc>
              <a:buFont typeface="Symbol" panose="05050102010706020507" pitchFamily="18" charset="2"/>
              <a:buChar char=""/>
            </a:pPr>
            <a:r>
              <a:rPr lang="en-AU" dirty="0">
                <a:effectLst/>
                <a:latin typeface="Calibri" panose="020F0502020204030204" pitchFamily="34" charset="0"/>
                <a:ea typeface="Times New Roman" panose="02020603050405020304" pitchFamily="18" charset="0"/>
                <a:cs typeface="Times New Roman" panose="02020603050405020304" pitchFamily="18" charset="0"/>
              </a:rPr>
              <a:t>Any barriers</a:t>
            </a:r>
            <a:endParaRPr lang="en-AU" dirty="0">
              <a:effectLst/>
              <a:latin typeface="Calibri" panose="020F0502020204030204" pitchFamily="34" charset="0"/>
              <a:ea typeface="Calibri" panose="020F0502020204030204" pitchFamily="34" charset="0"/>
            </a:endParaRPr>
          </a:p>
          <a:p>
            <a:pPr marL="342900" lvl="0" indent="-342900">
              <a:lnSpc>
                <a:spcPct val="105000"/>
              </a:lnSpc>
              <a:buFont typeface="Symbol" panose="05050102010706020507" pitchFamily="18" charset="2"/>
              <a:buChar char=""/>
            </a:pPr>
            <a:r>
              <a:rPr lang="en-AU" dirty="0">
                <a:effectLst/>
                <a:latin typeface="Calibri" panose="020F0502020204030204" pitchFamily="34" charset="0"/>
                <a:ea typeface="Times New Roman" panose="02020603050405020304" pitchFamily="18" charset="0"/>
                <a:cs typeface="Times New Roman" panose="02020603050405020304" pitchFamily="18" charset="0"/>
              </a:rPr>
              <a:t>What would have helped? </a:t>
            </a:r>
            <a:endParaRPr lang="en-AU" dirty="0">
              <a:effectLst/>
              <a:latin typeface="Calibri" panose="020F0502020204030204" pitchFamily="34" charset="0"/>
              <a:ea typeface="Calibri" panose="020F0502020204030204" pitchFamily="34" charset="0"/>
            </a:endParaRPr>
          </a:p>
          <a:p>
            <a:pPr marL="342900" lvl="0" indent="-342900">
              <a:lnSpc>
                <a:spcPct val="105000"/>
              </a:lnSpc>
              <a:buFont typeface="Symbol" panose="05050102010706020507" pitchFamily="18" charset="2"/>
              <a:buChar char=""/>
            </a:pPr>
            <a:r>
              <a:rPr lang="en-US" dirty="0">
                <a:effectLst/>
                <a:latin typeface="Calibri" panose="020F0502020204030204" pitchFamily="34" charset="0"/>
                <a:ea typeface="Times New Roman" panose="02020603050405020304" pitchFamily="18" charset="0"/>
                <a:cs typeface="Times New Roman" panose="02020603050405020304" pitchFamily="18" charset="0"/>
              </a:rPr>
              <a:t>Were there any unexpected opportunities or positives that arose from the Covid pandemic?</a:t>
            </a:r>
            <a:endParaRPr lang="en-AU" dirty="0">
              <a:effectLst/>
              <a:latin typeface="Calibri" panose="020F0502020204030204" pitchFamily="34" charset="0"/>
              <a:ea typeface="Calibri" panose="020F0502020204030204" pitchFamily="34" charset="0"/>
            </a:endParaRPr>
          </a:p>
          <a:p>
            <a:pPr marL="342900" lvl="0" indent="-342900">
              <a:lnSpc>
                <a:spcPct val="105000"/>
              </a:lnSpc>
              <a:buFont typeface="Symbol" panose="05050102010706020507" pitchFamily="18" charset="2"/>
              <a:buChar char=""/>
            </a:pPr>
            <a:r>
              <a:rPr lang="en-AU" dirty="0">
                <a:effectLst/>
                <a:latin typeface="Calibri" panose="020F0502020204030204" pitchFamily="34" charset="0"/>
                <a:ea typeface="Times New Roman" panose="02020603050405020304" pitchFamily="18" charset="0"/>
                <a:cs typeface="Times New Roman" panose="02020603050405020304" pitchFamily="18" charset="0"/>
              </a:rPr>
              <a:t>Are there any activities or service gaps that you have encountered that require funding?</a:t>
            </a:r>
            <a:endParaRPr lang="en-AU" dirty="0">
              <a:effectLst/>
              <a:latin typeface="Calibri" panose="020F0502020204030204" pitchFamily="34" charset="0"/>
              <a:ea typeface="Calibri" panose="020F0502020204030204" pitchFamily="34" charset="0"/>
            </a:endParaRPr>
          </a:p>
          <a:p>
            <a:endParaRPr lang="en-US" dirty="0"/>
          </a:p>
          <a:p>
            <a:endParaRPr lang="en-AU" dirty="0"/>
          </a:p>
        </p:txBody>
      </p:sp>
    </p:spTree>
    <p:extLst>
      <p:ext uri="{BB962C8B-B14F-4D97-AF65-F5344CB8AC3E}">
        <p14:creationId xmlns:p14="http://schemas.microsoft.com/office/powerpoint/2010/main" val="4107767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1284B-B0B9-4E19-8741-DC27CB114B3C}"/>
              </a:ext>
            </a:extLst>
          </p:cNvPr>
          <p:cNvSpPr>
            <a:spLocks noGrp="1"/>
          </p:cNvSpPr>
          <p:nvPr>
            <p:ph type="title"/>
          </p:nvPr>
        </p:nvSpPr>
        <p:spPr/>
        <p:txBody>
          <a:bodyPr/>
          <a:lstStyle/>
          <a:p>
            <a:r>
              <a:rPr lang="en-AU" dirty="0"/>
              <a:t>General impacts: Answers</a:t>
            </a:r>
          </a:p>
        </p:txBody>
      </p:sp>
      <p:sp>
        <p:nvSpPr>
          <p:cNvPr id="3" name="Content Placeholder 2">
            <a:extLst>
              <a:ext uri="{FF2B5EF4-FFF2-40B4-BE49-F238E27FC236}">
                <a16:creationId xmlns:a16="http://schemas.microsoft.com/office/drawing/2014/main" id="{5D8AFCC8-7D9E-458C-AADD-1D5EB7895D56}"/>
              </a:ext>
            </a:extLst>
          </p:cNvPr>
          <p:cNvSpPr>
            <a:spLocks noGrp="1"/>
          </p:cNvSpPr>
          <p:nvPr>
            <p:ph sz="half" idx="2"/>
          </p:nvPr>
        </p:nvSpPr>
        <p:spPr>
          <a:xfrm>
            <a:off x="1117601" y="1444827"/>
            <a:ext cx="9024469" cy="3968346"/>
          </a:xfrm>
        </p:spPr>
        <p:txBody>
          <a:bodyPr>
            <a:normAutofit fontScale="85000" lnSpcReduction="20000"/>
          </a:bodyPr>
          <a:lstStyle/>
          <a:p>
            <a:r>
              <a:rPr lang="en-AU" b="1" dirty="0">
                <a:effectLst/>
                <a:latin typeface="Calibri" panose="020F0502020204030204" pitchFamily="34" charset="0"/>
                <a:ea typeface="Calibri" panose="020F0502020204030204" pitchFamily="34" charset="0"/>
              </a:rPr>
              <a:t>N</a:t>
            </a:r>
            <a:r>
              <a:rPr lang="en-AU" b="1" dirty="0">
                <a:latin typeface="Calibri" panose="020F0502020204030204" pitchFamily="34" charset="0"/>
                <a:ea typeface="Calibri" panose="020F0502020204030204" pitchFamily="34" charset="0"/>
              </a:rPr>
              <a:t>egative impact on kids’ social development, including separation anxiety from parents/caregivers and anxiety around people that they don’t know</a:t>
            </a:r>
          </a:p>
          <a:p>
            <a:pPr marL="914400" lvl="2" indent="0">
              <a:buNone/>
            </a:pPr>
            <a:r>
              <a:rPr lang="en-AU" sz="2400" i="1" dirty="0">
                <a:latin typeface="Calibri" panose="020F0502020204030204" pitchFamily="34" charset="0"/>
                <a:ea typeface="Calibri" panose="020F0502020204030204" pitchFamily="34" charset="0"/>
              </a:rPr>
              <a:t>“Some kids will never get over it.”</a:t>
            </a:r>
          </a:p>
          <a:p>
            <a:pPr marL="914400" lvl="2" indent="0">
              <a:buNone/>
            </a:pPr>
            <a:r>
              <a:rPr lang="en-AU" sz="2400" i="1" dirty="0">
                <a:latin typeface="Calibri" panose="020F0502020204030204" pitchFamily="34" charset="0"/>
                <a:ea typeface="Calibri" panose="020F0502020204030204" pitchFamily="34" charset="0"/>
              </a:rPr>
              <a:t>“Restrictions on access to groups/activities and connections for young people with their peers had an impact on their self esteem and socialisation”</a:t>
            </a:r>
          </a:p>
          <a:p>
            <a:r>
              <a:rPr lang="en-AU" b="1" dirty="0">
                <a:latin typeface="Calibri" panose="020F0502020204030204" pitchFamily="34" charset="0"/>
                <a:ea typeface="Calibri" panose="020F0502020204030204" pitchFamily="34" charset="0"/>
              </a:rPr>
              <a:t>Vaccine hesitation affects children and young people, influenced by people around them. </a:t>
            </a:r>
          </a:p>
          <a:p>
            <a:pPr marL="914400" lvl="2" indent="0">
              <a:buNone/>
            </a:pPr>
            <a:r>
              <a:rPr lang="en-AU" sz="2400" i="1" dirty="0">
                <a:latin typeface="Calibri" panose="020F0502020204030204" pitchFamily="34" charset="0"/>
                <a:ea typeface="Calibri" panose="020F0502020204030204" pitchFamily="34" charset="0"/>
              </a:rPr>
              <a:t>“Some people are strong minded, likening the vaccine mandate to colonisation and things enforced on Aboriginal people in the past. Some young minds were influenced by that, and couldn’t see the benefits.”</a:t>
            </a:r>
          </a:p>
          <a:p>
            <a:r>
              <a:rPr lang="en-AU" b="1" dirty="0">
                <a:latin typeface="Calibri" panose="020F0502020204030204" pitchFamily="34" charset="0"/>
                <a:ea typeface="Calibri" panose="020F0502020204030204" pitchFamily="34" charset="0"/>
              </a:rPr>
              <a:t>Spike in poor mental health</a:t>
            </a:r>
          </a:p>
          <a:p>
            <a:pPr marL="457200" lvl="1" indent="0">
              <a:buNone/>
            </a:pPr>
            <a:r>
              <a:rPr lang="en-AU" dirty="0">
                <a:latin typeface="Calibri" panose="020F0502020204030204" pitchFamily="34" charset="0"/>
                <a:ea typeface="Calibri" panose="020F0502020204030204" pitchFamily="34" charset="0"/>
              </a:rPr>
              <a:t>	</a:t>
            </a:r>
            <a:r>
              <a:rPr lang="en-AU" i="1" dirty="0">
                <a:latin typeface="Calibri" panose="020F0502020204030204" pitchFamily="34" charset="0"/>
                <a:ea typeface="Calibri" panose="020F0502020204030204" pitchFamily="34" charset="0"/>
              </a:rPr>
              <a:t>“We saw a spike in poor mental health and suicidal ideation – youth was hit the hardest.”</a:t>
            </a:r>
            <a:endParaRPr lang="en-AU" dirty="0">
              <a:effectLst/>
              <a:latin typeface="Calibri" panose="020F0502020204030204" pitchFamily="34" charset="0"/>
              <a:ea typeface="Calibri" panose="020F0502020204030204" pitchFamily="34" charset="0"/>
            </a:endParaRPr>
          </a:p>
          <a:p>
            <a:endParaRPr lang="en-US" dirty="0"/>
          </a:p>
          <a:p>
            <a:endParaRPr lang="en-AU" dirty="0"/>
          </a:p>
        </p:txBody>
      </p:sp>
    </p:spTree>
    <p:extLst>
      <p:ext uri="{BB962C8B-B14F-4D97-AF65-F5344CB8AC3E}">
        <p14:creationId xmlns:p14="http://schemas.microsoft.com/office/powerpoint/2010/main" val="3410189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1284B-B0B9-4E19-8741-DC27CB114B3C}"/>
              </a:ext>
            </a:extLst>
          </p:cNvPr>
          <p:cNvSpPr>
            <a:spLocks noGrp="1"/>
          </p:cNvSpPr>
          <p:nvPr>
            <p:ph type="title"/>
          </p:nvPr>
        </p:nvSpPr>
        <p:spPr/>
        <p:txBody>
          <a:bodyPr/>
          <a:lstStyle/>
          <a:p>
            <a:r>
              <a:rPr lang="en-AU" dirty="0"/>
              <a:t>General impacts: Answers</a:t>
            </a:r>
          </a:p>
        </p:txBody>
      </p:sp>
      <p:sp>
        <p:nvSpPr>
          <p:cNvPr id="3" name="Content Placeholder 2">
            <a:extLst>
              <a:ext uri="{FF2B5EF4-FFF2-40B4-BE49-F238E27FC236}">
                <a16:creationId xmlns:a16="http://schemas.microsoft.com/office/drawing/2014/main" id="{5D8AFCC8-7D9E-458C-AADD-1D5EB7895D56}"/>
              </a:ext>
            </a:extLst>
          </p:cNvPr>
          <p:cNvSpPr>
            <a:spLocks noGrp="1"/>
          </p:cNvSpPr>
          <p:nvPr>
            <p:ph sz="half" idx="2"/>
          </p:nvPr>
        </p:nvSpPr>
        <p:spPr>
          <a:xfrm>
            <a:off x="1117601" y="1646239"/>
            <a:ext cx="9024469" cy="4207828"/>
          </a:xfrm>
        </p:spPr>
        <p:txBody>
          <a:bodyPr>
            <a:normAutofit fontScale="92500" lnSpcReduction="20000"/>
          </a:bodyPr>
          <a:lstStyle/>
          <a:p>
            <a:r>
              <a:rPr lang="en-AU" b="1" dirty="0">
                <a:effectLst/>
                <a:latin typeface="Calibri" panose="020F0502020204030204" pitchFamily="34" charset="0"/>
                <a:ea typeface="Calibri" panose="020F0502020204030204" pitchFamily="34" charset="0"/>
              </a:rPr>
              <a:t>Barriers to general wellbeing</a:t>
            </a:r>
          </a:p>
          <a:p>
            <a:pPr marL="457200" lvl="1" indent="0">
              <a:buNone/>
            </a:pPr>
            <a:r>
              <a:rPr lang="en-AU" dirty="0">
                <a:latin typeface="Calibri" panose="020F0502020204030204" pitchFamily="34" charset="0"/>
                <a:ea typeface="Calibri" panose="020F0502020204030204" pitchFamily="34" charset="0"/>
              </a:rPr>
              <a:t>	- </a:t>
            </a:r>
            <a:r>
              <a:rPr lang="en-AU" sz="2200" dirty="0">
                <a:latin typeface="Calibri" panose="020F0502020204030204" pitchFamily="34" charset="0"/>
                <a:ea typeface="Calibri" panose="020F0502020204030204" pitchFamily="34" charset="0"/>
              </a:rPr>
              <a:t>Getting online created stress for parents/carers</a:t>
            </a:r>
          </a:p>
          <a:p>
            <a:pPr marL="457200" lvl="1" indent="0">
              <a:buNone/>
            </a:pPr>
            <a:r>
              <a:rPr lang="en-AU" sz="2200" dirty="0">
                <a:latin typeface="Calibri" panose="020F0502020204030204" pitchFamily="34" charset="0"/>
                <a:ea typeface="Calibri" panose="020F0502020204030204" pitchFamily="34" charset="0"/>
              </a:rPr>
              <a:t>	- In the first lockdown it was hard to persuade DET to allow children to go to school</a:t>
            </a:r>
          </a:p>
          <a:p>
            <a:r>
              <a:rPr lang="en-AU" b="1" dirty="0">
                <a:latin typeface="Calibri" panose="020F0502020204030204" pitchFamily="34" charset="0"/>
                <a:ea typeface="Calibri" panose="020F0502020204030204" pitchFamily="34" charset="0"/>
              </a:rPr>
              <a:t>Unexpected benefits and opportunities</a:t>
            </a:r>
          </a:p>
          <a:p>
            <a:pPr marL="914400" lvl="2" indent="0">
              <a:buNone/>
            </a:pPr>
            <a:r>
              <a:rPr lang="en-AU" sz="1400" dirty="0">
                <a:latin typeface="Calibri" panose="020F0502020204030204" pitchFamily="34" charset="0"/>
                <a:ea typeface="Calibri" panose="020F0502020204030204" pitchFamily="34" charset="0"/>
              </a:rPr>
              <a:t>Some families thrived with less intervention</a:t>
            </a:r>
          </a:p>
          <a:p>
            <a:pPr marL="914400" lvl="2" indent="0">
              <a:buNone/>
            </a:pPr>
            <a:r>
              <a:rPr lang="en-AU" sz="2200" dirty="0">
                <a:latin typeface="Calibri" panose="020F0502020204030204" pitchFamily="34" charset="0"/>
                <a:ea typeface="Calibri" panose="020F0502020204030204" pitchFamily="34" charset="0"/>
              </a:rPr>
              <a:t>Opportunities to increase contact with family that live far away through tech savvy ways of communicating </a:t>
            </a:r>
          </a:p>
          <a:p>
            <a:pPr marL="0" indent="0">
              <a:buNone/>
            </a:pPr>
            <a:r>
              <a:rPr lang="en-AU" sz="2200" dirty="0">
                <a:latin typeface="Calibri" panose="020F0502020204030204" pitchFamily="34" charset="0"/>
                <a:ea typeface="Calibri" panose="020F0502020204030204" pitchFamily="34" charset="0"/>
              </a:rPr>
              <a:t>	- Opportunity to create special Covid response team to ensure that isolated community members received services </a:t>
            </a:r>
          </a:p>
          <a:p>
            <a:pPr marL="0" indent="0">
              <a:buNone/>
            </a:pPr>
            <a:r>
              <a:rPr lang="en-AU" sz="2400" dirty="0">
                <a:latin typeface="Calibri" panose="020F0502020204030204" pitchFamily="34" charset="0"/>
                <a:ea typeface="Calibri" panose="020F0502020204030204" pitchFamily="34" charset="0"/>
              </a:rPr>
              <a:t>	</a:t>
            </a:r>
            <a:r>
              <a:rPr lang="en-AU" sz="2200" dirty="0">
                <a:latin typeface="Calibri" panose="020F0502020204030204" pitchFamily="34" charset="0"/>
                <a:ea typeface="Calibri" panose="020F0502020204030204" pitchFamily="34" charset="0"/>
              </a:rPr>
              <a:t>- Learning from other teams: picked up things from other </a:t>
            </a:r>
            <a:r>
              <a:rPr lang="en-AU" sz="2200" dirty="0" err="1">
                <a:latin typeface="Calibri" panose="020F0502020204030204" pitchFamily="34" charset="0"/>
                <a:ea typeface="Calibri" panose="020F0502020204030204" pitchFamily="34" charset="0"/>
              </a:rPr>
              <a:t>ACCOs,CSOs</a:t>
            </a:r>
            <a:r>
              <a:rPr lang="en-AU" sz="2200" dirty="0">
                <a:latin typeface="Calibri" panose="020F0502020204030204" pitchFamily="34" charset="0"/>
                <a:ea typeface="Calibri" panose="020F0502020204030204" pitchFamily="34" charset="0"/>
              </a:rPr>
              <a:t> and government and used feedback from community</a:t>
            </a:r>
            <a:r>
              <a:rPr lang="en-AU" dirty="0">
                <a:latin typeface="Calibri" panose="020F0502020204030204" pitchFamily="34" charset="0"/>
                <a:ea typeface="Calibri" panose="020F0502020204030204" pitchFamily="34" charset="0"/>
              </a:rPr>
              <a:t>	</a:t>
            </a:r>
          </a:p>
          <a:p>
            <a:pPr marL="0" indent="0">
              <a:buNone/>
            </a:pPr>
            <a:r>
              <a:rPr lang="en-AU" dirty="0">
                <a:latin typeface="Calibri" panose="020F0502020204030204" pitchFamily="34" charset="0"/>
              </a:rPr>
              <a:t>- In some ways the lockdown created more community connection</a:t>
            </a:r>
            <a:endParaRPr lang="en-US" dirty="0"/>
          </a:p>
          <a:p>
            <a:endParaRPr lang="en-AU" dirty="0"/>
          </a:p>
        </p:txBody>
      </p:sp>
    </p:spTree>
    <p:extLst>
      <p:ext uri="{BB962C8B-B14F-4D97-AF65-F5344CB8AC3E}">
        <p14:creationId xmlns:p14="http://schemas.microsoft.com/office/powerpoint/2010/main" val="4276985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1284B-B0B9-4E19-8741-DC27CB114B3C}"/>
              </a:ext>
            </a:extLst>
          </p:cNvPr>
          <p:cNvSpPr>
            <a:spLocks noGrp="1"/>
          </p:cNvSpPr>
          <p:nvPr>
            <p:ph type="title"/>
          </p:nvPr>
        </p:nvSpPr>
        <p:spPr/>
        <p:txBody>
          <a:bodyPr/>
          <a:lstStyle/>
          <a:p>
            <a:r>
              <a:rPr lang="en-AU" dirty="0"/>
              <a:t>General impacts: Answers</a:t>
            </a:r>
          </a:p>
        </p:txBody>
      </p:sp>
      <p:sp>
        <p:nvSpPr>
          <p:cNvPr id="3" name="Content Placeholder 2">
            <a:extLst>
              <a:ext uri="{FF2B5EF4-FFF2-40B4-BE49-F238E27FC236}">
                <a16:creationId xmlns:a16="http://schemas.microsoft.com/office/drawing/2014/main" id="{5D8AFCC8-7D9E-458C-AADD-1D5EB7895D56}"/>
              </a:ext>
            </a:extLst>
          </p:cNvPr>
          <p:cNvSpPr>
            <a:spLocks noGrp="1"/>
          </p:cNvSpPr>
          <p:nvPr>
            <p:ph sz="half" idx="2"/>
          </p:nvPr>
        </p:nvSpPr>
        <p:spPr>
          <a:xfrm>
            <a:off x="1117601" y="1646239"/>
            <a:ext cx="9024469" cy="4207828"/>
          </a:xfrm>
        </p:spPr>
        <p:txBody>
          <a:bodyPr>
            <a:normAutofit/>
          </a:bodyPr>
          <a:lstStyle/>
          <a:p>
            <a:r>
              <a:rPr lang="en-US" b="1" dirty="0"/>
              <a:t>Gaps to be addressed</a:t>
            </a:r>
          </a:p>
          <a:p>
            <a:pPr lvl="2"/>
            <a:r>
              <a:rPr lang="en-US" dirty="0"/>
              <a:t>Funding for technology</a:t>
            </a:r>
          </a:p>
          <a:p>
            <a:pPr lvl="2"/>
            <a:r>
              <a:rPr lang="en-US" dirty="0"/>
              <a:t>Creation of on-line breakout sessions for children to engage with</a:t>
            </a:r>
          </a:p>
          <a:p>
            <a:pPr marL="0" indent="0">
              <a:buNone/>
            </a:pPr>
            <a:r>
              <a:rPr lang="en-US" b="1" dirty="0"/>
              <a:t>	</a:t>
            </a:r>
            <a:r>
              <a:rPr lang="en-US" sz="2000" i="1" dirty="0"/>
              <a:t>“</a:t>
            </a:r>
            <a:r>
              <a:rPr lang="en-AU" sz="2000" i="1" dirty="0">
                <a:effectLst/>
                <a:latin typeface="Calibri" panose="020F0502020204030204" pitchFamily="34" charset="0"/>
                <a:ea typeface="Times New Roman" panose="02020603050405020304" pitchFamily="18" charset="0"/>
                <a:cs typeface="Times New Roman" panose="02020603050405020304" pitchFamily="18" charset="0"/>
              </a:rPr>
              <a:t>If special funding was available, it could have provided electronic equipment for those who didn’t have those facilities for internet or even phone connectivity. Funding may have helped with extra costs imposed by the lockdowns – like higher phone/internet charges. Programs like weekly catchups for specific age groups could have been funded.”</a:t>
            </a:r>
          </a:p>
          <a:p>
            <a:pPr marL="0" indent="0">
              <a:buNone/>
            </a:pPr>
            <a:endParaRPr lang="en-AU" sz="2000" dirty="0">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endParaRPr lang="en-AU" sz="20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r>
              <a:rPr lang="en-AU" sz="2000" dirty="0">
                <a:latin typeface="Calibri" panose="020F0502020204030204" pitchFamily="34" charset="0"/>
                <a:ea typeface="Calibri" panose="020F0502020204030204" pitchFamily="34" charset="0"/>
                <a:cs typeface="Times New Roman" panose="02020603050405020304" pitchFamily="18" charset="0"/>
              </a:rPr>
              <a:t>	</a:t>
            </a:r>
            <a:endParaRPr lang="en-AU" sz="2000" dirty="0">
              <a:effectLst/>
              <a:latin typeface="Calibri" panose="020F0502020204030204" pitchFamily="34" charset="0"/>
              <a:ea typeface="Calibri" panose="020F0502020204030204" pitchFamily="34" charset="0"/>
            </a:endParaRPr>
          </a:p>
          <a:p>
            <a:pPr marL="0" indent="0">
              <a:buNone/>
            </a:pPr>
            <a:endParaRPr lang="en-AU" dirty="0"/>
          </a:p>
        </p:txBody>
      </p:sp>
    </p:spTree>
    <p:extLst>
      <p:ext uri="{BB962C8B-B14F-4D97-AF65-F5344CB8AC3E}">
        <p14:creationId xmlns:p14="http://schemas.microsoft.com/office/powerpoint/2010/main" val="329848770"/>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462</Words>
  <Application>Microsoft Office PowerPoint</Application>
  <PresentationFormat>Widescreen</PresentationFormat>
  <Paragraphs>44</Paragraphs>
  <Slides>6</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6</vt:i4>
      </vt:variant>
    </vt:vector>
  </HeadingPairs>
  <TitlesOfParts>
    <vt:vector size="13" baseType="lpstr">
      <vt:lpstr>Aharoni</vt:lpstr>
      <vt:lpstr>Arial</vt:lpstr>
      <vt:lpstr>Calibri</vt:lpstr>
      <vt:lpstr>Symbol</vt:lpstr>
      <vt:lpstr>2_Office Theme</vt:lpstr>
      <vt:lpstr>3_Office Theme</vt:lpstr>
      <vt:lpstr>4_Office Theme</vt:lpstr>
      <vt:lpstr>Impacts of Covid19 on Aboriginal Children and Young People</vt:lpstr>
      <vt:lpstr>Identifying impacts of Covid19</vt:lpstr>
      <vt:lpstr>General impacts: Question</vt:lpstr>
      <vt:lpstr>General impacts: Answers</vt:lpstr>
      <vt:lpstr>General impacts: Answers</vt:lpstr>
      <vt:lpstr>General impacts: Answers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Impacts of Covid19 on Aboriginal Children and Young People</dc:title>
  <dc:creator>Florence Seow</dc:creator>
  <cp:lastModifiedBy>Florence Seow</cp:lastModifiedBy>
  <cp:revision>1</cp:revision>
  <dcterms:created xsi:type="dcterms:W3CDTF">2022-03-25T04:23:33Z</dcterms:created>
  <dcterms:modified xsi:type="dcterms:W3CDTF">2022-09-05T01:48:19Z</dcterms:modified>
</cp:coreProperties>
</file>